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nter"/>
      <p:regular r:id="rId16"/>
      <p:bold r:id="rId17"/>
      <p:italic r:id="rId18"/>
      <p:boldItalic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ter-boldItalic.fntdata"/><Relationship Id="rId6" Type="http://schemas.openxmlformats.org/officeDocument/2006/relationships/slide" Target="slides/slide1.xml"/><Relationship Id="rId18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cfcef6cc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cfcef6cc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9cf4a975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39cf4a975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9cfcef6c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9cfcef6c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9cfcef6c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9cfcef6c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cfcef6c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cfcef6c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cfcef6cc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cfcef6cc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cfcef6c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cfcef6c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cfcef6cc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cfcef6cc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cfcef6cc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cfcef6c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Google Shape;14;p4"/>
          <p:cNvSpPr txBox="1"/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2" type="title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200"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b="1"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b="1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gif"/><Relationship Id="rId5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laralimasilva/bisb-ci-cd" TargetMode="Externa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7" title="BG-Demoday-2025.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/>
        </p:nvSpPr>
        <p:spPr>
          <a:xfrm>
            <a:off x="4572000" y="3249425"/>
            <a:ext cx="42516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DEVOPS </a:t>
            </a:r>
            <a:endParaRPr sz="3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SQUAD 10</a:t>
            </a:r>
            <a:endParaRPr sz="3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 title="BG-Demoday-2025.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4095700" y="3419100"/>
            <a:ext cx="43374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Obrigada!</a:t>
            </a:r>
            <a:endParaRPr sz="5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Problema: </a:t>
            </a:r>
            <a:r>
              <a:rPr lang="pt-BR"/>
              <a:t>Implantações Lentas e Falhas Frequentes</a:t>
            </a:r>
            <a:endParaRPr/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11700" y="1152475"/>
            <a:ext cx="419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/>
              <a:t>Antes da automação, a BISB enfrentava um cenário comum em empresas de software: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/>
              <a:t>Os deploys eram raros e manuais, feitos por SSH e comandos diretos no servidor.</a:t>
            </a:r>
            <a:br>
              <a:rPr lang="pt-BR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/>
              <a:t>Pequenas falhas em ambiente de produção causavam horas de indisponibilidade.</a:t>
            </a:r>
            <a:br>
              <a:rPr lang="pt-BR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/>
              <a:t>Cada nova entrega exigia coordenação manual entre times.</a:t>
            </a:r>
            <a:endParaRPr sz="1300"/>
          </a:p>
        </p:txBody>
      </p:sp>
      <p:pic>
        <p:nvPicPr>
          <p:cNvPr id="38" name="Google Shape;38;p8" title="slide_1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300" y="1298075"/>
            <a:ext cx="4305575" cy="29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8093850" y="3100950"/>
            <a:ext cx="572700" cy="445500"/>
          </a:xfrm>
          <a:prstGeom prst="rect">
            <a:avLst/>
          </a:prstGeom>
          <a:solidFill>
            <a:srgbClr val="131A2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rights</a:t>
            </a:r>
            <a:endParaRPr sz="700">
              <a:solidFill>
                <a:schemeClr val="accent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Solução – Pipeline CI/CD Automatizado</a:t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Archon Systems foi contratada para modernizar o processo de entrega da BISB, implementando um pipeline completo de Integração e Entrega Contínuas (CI/CD) com notificações inteligentes e infraestrutura em nuvem.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Objetivos definidos: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Padronizar o fluxo de desenvolvimento.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Automatizar testes e deploys.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Reduzir falhas humanas.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Aumentar a frequência e segurança das entregas.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675" y="1017725"/>
            <a:ext cx="3273600" cy="3854400"/>
          </a:xfrm>
          <a:prstGeom prst="roundRect">
            <a:avLst>
              <a:gd fmla="val 527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" name="Google Shape;47;p9" title="236705be7fccb66adcc3942f7bbe70ac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475" y="199905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1 – Planejamento e Integração Contínua</a:t>
            </a:r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que foi feito</a:t>
            </a:r>
            <a:r>
              <a:rPr lang="pt-BR"/>
              <a:t>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Criação da branch strategy (</a:t>
            </a:r>
            <a:r>
              <a:rPr i="1" lang="pt-BR"/>
              <a:t>develop</a:t>
            </a:r>
            <a:r>
              <a:rPr lang="pt-BR"/>
              <a:t> e </a:t>
            </a:r>
            <a:r>
              <a:rPr i="1" lang="pt-BR"/>
              <a:t>main</a:t>
            </a:r>
            <a:r>
              <a:rPr lang="pt-BR"/>
              <a:t>).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Configuração de Pytest para rodar testes automatizados.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Workflow no GitHub Actions executando testes em cada push.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Resultado:</a:t>
            </a:r>
            <a:endParaRPr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Erros foram detectados já no commit, não mais em produção.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0" title="ChatGPT Image 25 de out. de 2025, 08_33_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820977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>
            <a:off x="7934750" y="2326750"/>
            <a:ext cx="350100" cy="169800"/>
          </a:xfrm>
          <a:prstGeom prst="rect">
            <a:avLst/>
          </a:prstGeom>
          <a:solidFill>
            <a:srgbClr val="2BAE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4">
            <a:alphaModFix/>
          </a:blip>
          <a:srcRect b="0" l="0" r="17245" t="0"/>
          <a:stretch/>
        </p:blipFill>
        <p:spPr>
          <a:xfrm>
            <a:off x="5737348" y="1306400"/>
            <a:ext cx="1485600" cy="451800"/>
          </a:xfrm>
          <a:prstGeom prst="roundRect">
            <a:avLst>
              <a:gd fmla="val 38037" name="adj"/>
            </a:avLst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7343775" y="2326750"/>
            <a:ext cx="186900" cy="16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2 – Entrega Contínua e Deploy Automatizado</a:t>
            </a:r>
            <a:endParaRPr/>
          </a:p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que foi feito</a:t>
            </a:r>
            <a:r>
              <a:rPr lang="pt-BR"/>
              <a:t>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Containerização completa com Docker e docker-compose.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Deploy automatizado via GitHub Actions + SSH em instância AWS EC2.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Configuração de ambiente de </a:t>
            </a:r>
            <a:r>
              <a:rPr i="1" lang="pt-BR"/>
              <a:t>staging</a:t>
            </a:r>
            <a:r>
              <a:rPr lang="pt-BR"/>
              <a:t> idêntico ao de produção.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Health check automático após o deploy.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Resultados:</a:t>
            </a:r>
            <a:endParaRPr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deploy passou de uma operação manual de 30 minutos para uma tarefa automatizada de menos de 3 minutos.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820977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 title="tumblr_f0f05efc7077d56d7f2b7cd08740fbf0_11cf7d20_128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93383">
            <a:off x="4724277" y="1368453"/>
            <a:ext cx="891621" cy="89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 title="11919478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97675" y="4181425"/>
            <a:ext cx="480950" cy="4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 title="11919478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397675" y="2359100"/>
            <a:ext cx="480950" cy="4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3 – Monitoramento e Comunicação</a:t>
            </a:r>
            <a:endParaRPr/>
          </a:p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O que foi feito: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Integração com </a:t>
            </a:r>
            <a:r>
              <a:rPr b="1" lang="pt-BR"/>
              <a:t>Discord Webhook</a:t>
            </a:r>
            <a:r>
              <a:rPr lang="pt-BR"/>
              <a:t> para alertas automáticos.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Mensagens enviadas ao time com status: </a:t>
            </a:r>
            <a:r>
              <a:rPr i="1" lang="pt-BR"/>
              <a:t>deploy iniciado</a:t>
            </a:r>
            <a:r>
              <a:rPr lang="pt-BR"/>
              <a:t>, </a:t>
            </a:r>
            <a:r>
              <a:rPr i="1" lang="pt-BR"/>
              <a:t>sucesso</a:t>
            </a:r>
            <a:r>
              <a:rPr lang="pt-BR"/>
              <a:t> ou </a:t>
            </a:r>
            <a:r>
              <a:rPr i="1" lang="pt-BR"/>
              <a:t>falha</a:t>
            </a:r>
            <a:r>
              <a:rPr lang="pt-BR"/>
              <a:t>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Canal dedicado para monitoramento de builds.</a:t>
            </a:r>
            <a:br>
              <a:rPr lang="pt-B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/>
              <a:t>Benefício:</a:t>
            </a:r>
            <a:endParaRPr b="1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time passou a ser notificado instantaneamente sobre o status da aplicação, sem precisar abrir logs ou consoles.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044700"/>
          </a:xfrm>
          <a:prstGeom prst="roundRect">
            <a:avLst>
              <a:gd fmla="val 861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4 – Resultados e Impacto</a:t>
            </a:r>
            <a:endParaRPr/>
          </a:p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311700" y="1152475"/>
            <a:ext cx="48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Resultados mensuráveis: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80% de redução no tempo médio de deploy.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Zero downtime em entregas bem-sucedidas.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Confiança do time: qualquer membro pode disparar o deploy.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/>
              <a:t>Bem documentado: repositório padronizado e transparente.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3" title="e404c522-8c6c-429a-b226-f8c98b9c3948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75" y="3312525"/>
            <a:ext cx="2989400" cy="14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Passo 5 - </a:t>
            </a:r>
            <a:r>
              <a:rPr lang="pt-BR"/>
              <a:t>Ciclo contínuo, melhoria contínua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Com o pipeline CI/CD implantado, a BISB agora pode focar no que realmente importa: entregar valor aos clientes.</a:t>
            </a:r>
            <a:br>
              <a:rPr lang="pt-BR"/>
            </a:br>
            <a:r>
              <a:rPr lang="pt-BR"/>
              <a:t> A Archon Systems continua acompanhando o projeto, explorando próximos passos como: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Integração com o ECR (Elastic Container Registry):</a:t>
            </a:r>
            <a:br>
              <a:rPr lang="pt-BR"/>
            </a:br>
            <a:r>
              <a:rPr lang="pt-BR"/>
              <a:t> Armazenar e versionar as imagens Docker diretamente no registry privado da AWS, garantindo rastreabilidade, segurança e reuso em múltiplos ambientes.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Deploy Canário e Blue-Green:</a:t>
            </a:r>
            <a:br>
              <a:rPr lang="pt-BR"/>
            </a:br>
            <a:r>
              <a:rPr lang="pt-BR"/>
              <a:t> Permitir que novas versões sejam testadas em paralelo à produção, reduzindo riscos e evitando indisponibilidade.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Observabilidade com Prometheus e Grafana:</a:t>
            </a:r>
            <a:br>
              <a:rPr lang="pt-BR"/>
            </a:br>
            <a:r>
              <a:rPr lang="pt-BR"/>
              <a:t> Monitoramento ativo do desempenho e alertas automáticos de falhas em tempo real.</a:t>
            </a:r>
            <a:br>
              <a:rPr lang="pt-BR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</a:pPr>
            <a:r>
              <a:rPr lang="pt-BR"/>
              <a:t>Testes de Integração Automatizados:</a:t>
            </a:r>
            <a:br>
              <a:rPr lang="pt-BR"/>
            </a:br>
            <a:r>
              <a:rPr lang="pt-BR"/>
              <a:t> Validar a comunicação entre serviços antes da liberação em produção, aumentando a confiabilidade das entregas.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dos resultados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Repositório: </a:t>
            </a:r>
            <a:r>
              <a:rPr lang="pt-BR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Demoday Avanti Bootcamp 2025.2</a:t>
            </a:r>
            <a:endParaRPr sz="1800"/>
          </a:p>
        </p:txBody>
      </p:sp>
      <p:pic>
        <p:nvPicPr>
          <p:cNvPr id="94" name="Google Shape;94;p15" title="giph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89400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